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  <p:sldMasterId id="2147483681" r:id="rId3"/>
  </p:sldMasterIdLst>
  <p:notesMasterIdLst>
    <p:notesMasterId r:id="rId12"/>
  </p:notesMasterIdLst>
  <p:handoutMasterIdLst>
    <p:handoutMasterId r:id="rId13"/>
  </p:handoutMasterIdLst>
  <p:sldIdLst>
    <p:sldId id="275" r:id="rId4"/>
    <p:sldId id="279" r:id="rId5"/>
    <p:sldId id="286" r:id="rId6"/>
    <p:sldId id="287" r:id="rId7"/>
    <p:sldId id="288" r:id="rId8"/>
    <p:sldId id="289" r:id="rId9"/>
    <p:sldId id="291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67EE"/>
    <a:srgbClr val="FF0100"/>
    <a:srgbClr val="FFFFFF"/>
    <a:srgbClr val="800000"/>
    <a:srgbClr val="00FB9A"/>
    <a:srgbClr val="FFA500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1ACE2-33C1-1A4F-9940-65DD04BC8D70}" v="837" dt="2021-06-08T06:29:48.127"/>
    <p1510:client id="{BD589F0F-AED0-EB46-989D-FAD7F7E2A920}" v="30" dt="2021-06-09T01:07:20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89775"/>
  </p:normalViewPr>
  <p:slideViewPr>
    <p:cSldViewPr snapToGrid="0" snapToObjects="1">
      <p:cViewPr varScale="1">
        <p:scale>
          <a:sx n="140" d="100"/>
          <a:sy n="140" d="100"/>
        </p:scale>
        <p:origin x="1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5" d="100"/>
          <a:sy n="155" d="100"/>
        </p:scale>
        <p:origin x="59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payan Choudhury" userId="95ccdec3-c980-4abb-acd8-57f43640883a" providerId="ADAL" clId="{BD589F0F-AED0-EB46-989D-FAD7F7E2A920}"/>
    <pc:docChg chg="undo custSel addSld delSld modSld">
      <pc:chgData name="Dipayan Choudhury" userId="95ccdec3-c980-4abb-acd8-57f43640883a" providerId="ADAL" clId="{BD589F0F-AED0-EB46-989D-FAD7F7E2A920}" dt="2021-06-09T01:14:30.010" v="192" actId="1076"/>
      <pc:docMkLst>
        <pc:docMk/>
      </pc:docMkLst>
      <pc:sldChg chg="modSp mod">
        <pc:chgData name="Dipayan Choudhury" userId="95ccdec3-c980-4abb-acd8-57f43640883a" providerId="ADAL" clId="{BD589F0F-AED0-EB46-989D-FAD7F7E2A920}" dt="2021-06-09T01:07:20.206" v="160" actId="20577"/>
        <pc:sldMkLst>
          <pc:docMk/>
          <pc:sldMk cId="4007684770" sldId="276"/>
        </pc:sldMkLst>
        <pc:spChg chg="mod">
          <ac:chgData name="Dipayan Choudhury" userId="95ccdec3-c980-4abb-acd8-57f43640883a" providerId="ADAL" clId="{BD589F0F-AED0-EB46-989D-FAD7F7E2A920}" dt="2021-06-09T01:07:20.206" v="160" actId="20577"/>
          <ac:spMkLst>
            <pc:docMk/>
            <pc:sldMk cId="4007684770" sldId="276"/>
            <ac:spMk id="7" creationId="{0C564B16-2A54-0244-B7D7-5C8BF6EAE941}"/>
          </ac:spMkLst>
        </pc:spChg>
      </pc:sldChg>
      <pc:sldChg chg="addSp modSp mod">
        <pc:chgData name="Dipayan Choudhury" userId="95ccdec3-c980-4abb-acd8-57f43640883a" providerId="ADAL" clId="{BD589F0F-AED0-EB46-989D-FAD7F7E2A920}" dt="2021-06-09T00:56:50.669" v="53" actId="14100"/>
        <pc:sldMkLst>
          <pc:docMk/>
          <pc:sldMk cId="294699833" sldId="287"/>
        </pc:sldMkLst>
        <pc:spChg chg="add mod">
          <ac:chgData name="Dipayan Choudhury" userId="95ccdec3-c980-4abb-acd8-57f43640883a" providerId="ADAL" clId="{BD589F0F-AED0-EB46-989D-FAD7F7E2A920}" dt="2021-06-09T00:56:33.009" v="50" actId="171"/>
          <ac:spMkLst>
            <pc:docMk/>
            <pc:sldMk cId="294699833" sldId="287"/>
            <ac:spMk id="2" creationId="{2668DC8E-1D0B-7B41-A82A-86094C3308A9}"/>
          </ac:spMkLst>
        </pc:spChg>
        <pc:spChg chg="add mod">
          <ac:chgData name="Dipayan Choudhury" userId="95ccdec3-c980-4abb-acd8-57f43640883a" providerId="ADAL" clId="{BD589F0F-AED0-EB46-989D-FAD7F7E2A920}" dt="2021-06-09T00:56:41.199" v="52" actId="171"/>
          <ac:spMkLst>
            <pc:docMk/>
            <pc:sldMk cId="294699833" sldId="287"/>
            <ac:spMk id="19" creationId="{2F917350-EC81-974A-9465-57A558C99893}"/>
          </ac:spMkLst>
        </pc:spChg>
        <pc:spChg chg="mod">
          <ac:chgData name="Dipayan Choudhury" userId="95ccdec3-c980-4abb-acd8-57f43640883a" providerId="ADAL" clId="{BD589F0F-AED0-EB46-989D-FAD7F7E2A920}" dt="2021-06-09T00:56:50.669" v="53" actId="14100"/>
          <ac:spMkLst>
            <pc:docMk/>
            <pc:sldMk cId="294699833" sldId="287"/>
            <ac:spMk id="38" creationId="{99007B4A-91B7-FA40-953F-46225F155907}"/>
          </ac:spMkLst>
        </pc:spChg>
        <pc:picChg chg="mod">
          <ac:chgData name="Dipayan Choudhury" userId="95ccdec3-c980-4abb-acd8-57f43640883a" providerId="ADAL" clId="{BD589F0F-AED0-EB46-989D-FAD7F7E2A920}" dt="2021-06-09T00:56:05.116" v="46" actId="1076"/>
          <ac:picMkLst>
            <pc:docMk/>
            <pc:sldMk cId="294699833" sldId="287"/>
            <ac:picMk id="7" creationId="{706E6EE7-7611-C149-88F9-3E2E07E8FE67}"/>
          </ac:picMkLst>
        </pc:picChg>
      </pc:sldChg>
      <pc:sldChg chg="modSp del mod">
        <pc:chgData name="Dipayan Choudhury" userId="95ccdec3-c980-4abb-acd8-57f43640883a" providerId="ADAL" clId="{BD589F0F-AED0-EB46-989D-FAD7F7E2A920}" dt="2021-06-09T01:05:47.385" v="120" actId="2696"/>
        <pc:sldMkLst>
          <pc:docMk/>
          <pc:sldMk cId="2392741289" sldId="290"/>
        </pc:sldMkLst>
        <pc:spChg chg="mod">
          <ac:chgData name="Dipayan Choudhury" userId="95ccdec3-c980-4abb-acd8-57f43640883a" providerId="ADAL" clId="{BD589F0F-AED0-EB46-989D-FAD7F7E2A920}" dt="2021-06-09T01:01:05.399" v="90" actId="1076"/>
          <ac:spMkLst>
            <pc:docMk/>
            <pc:sldMk cId="2392741289" sldId="290"/>
            <ac:spMk id="2" creationId="{9870BB39-7ACE-794B-92E2-B155B08AC299}"/>
          </ac:spMkLst>
        </pc:spChg>
        <pc:spChg chg="mod">
          <ac:chgData name="Dipayan Choudhury" userId="95ccdec3-c980-4abb-acd8-57f43640883a" providerId="ADAL" clId="{BD589F0F-AED0-EB46-989D-FAD7F7E2A920}" dt="2021-06-09T01:01:05.399" v="90" actId="1076"/>
          <ac:spMkLst>
            <pc:docMk/>
            <pc:sldMk cId="2392741289" sldId="290"/>
            <ac:spMk id="53" creationId="{88880F12-151A-C849-BBBF-64F5FC342C61}"/>
          </ac:spMkLst>
        </pc:spChg>
      </pc:sldChg>
      <pc:sldChg chg="addSp delSp modSp add mod addAnim delAnim modAnim">
        <pc:chgData name="Dipayan Choudhury" userId="95ccdec3-c980-4abb-acd8-57f43640883a" providerId="ADAL" clId="{BD589F0F-AED0-EB46-989D-FAD7F7E2A920}" dt="2021-06-09T01:14:30.010" v="192" actId="1076"/>
        <pc:sldMkLst>
          <pc:docMk/>
          <pc:sldMk cId="654425240" sldId="291"/>
        </pc:sldMkLst>
        <pc:spChg chg="del">
          <ac:chgData name="Dipayan Choudhury" userId="95ccdec3-c980-4abb-acd8-57f43640883a" providerId="ADAL" clId="{BD589F0F-AED0-EB46-989D-FAD7F7E2A920}" dt="2021-06-09T00:58:13.202" v="69" actId="478"/>
          <ac:spMkLst>
            <pc:docMk/>
            <pc:sldMk cId="654425240" sldId="291"/>
            <ac:spMk id="2" creationId="{9870BB39-7ACE-794B-92E2-B155B08AC299}"/>
          </ac:spMkLst>
        </pc:spChg>
        <pc:spChg chg="add mod">
          <ac:chgData name="Dipayan Choudhury" userId="95ccdec3-c980-4abb-acd8-57f43640883a" providerId="ADAL" clId="{BD589F0F-AED0-EB46-989D-FAD7F7E2A920}" dt="2021-06-09T01:00:17.026" v="87" actId="1076"/>
          <ac:spMkLst>
            <pc:docMk/>
            <pc:sldMk cId="654425240" sldId="291"/>
            <ac:spMk id="19" creationId="{0C601C0C-9CD4-8342-8CDD-3A12A646130F}"/>
          </ac:spMkLst>
        </pc:spChg>
        <pc:spChg chg="add mod">
          <ac:chgData name="Dipayan Choudhury" userId="95ccdec3-c980-4abb-acd8-57f43640883a" providerId="ADAL" clId="{BD589F0F-AED0-EB46-989D-FAD7F7E2A920}" dt="2021-06-09T01:14:23.958" v="191" actId="14100"/>
          <ac:spMkLst>
            <pc:docMk/>
            <pc:sldMk cId="654425240" sldId="291"/>
            <ac:spMk id="20" creationId="{4B836EB5-0B1D-0841-806A-7DF0CD81B35D}"/>
          </ac:spMkLst>
        </pc:spChg>
        <pc:spChg chg="add mod">
          <ac:chgData name="Dipayan Choudhury" userId="95ccdec3-c980-4abb-acd8-57f43640883a" providerId="ADAL" clId="{BD589F0F-AED0-EB46-989D-FAD7F7E2A920}" dt="2021-06-09T01:14:30.010" v="192" actId="1076"/>
          <ac:spMkLst>
            <pc:docMk/>
            <pc:sldMk cId="654425240" sldId="291"/>
            <ac:spMk id="22" creationId="{B4A9F030-253B-9A4D-9097-4572C0290CF5}"/>
          </ac:spMkLst>
        </pc:spChg>
        <pc:spChg chg="add mod">
          <ac:chgData name="Dipayan Choudhury" userId="95ccdec3-c980-4abb-acd8-57f43640883a" providerId="ADAL" clId="{BD589F0F-AED0-EB46-989D-FAD7F7E2A920}" dt="2021-06-09T01:05:26.026" v="119" actId="1076"/>
          <ac:spMkLst>
            <pc:docMk/>
            <pc:sldMk cId="654425240" sldId="291"/>
            <ac:spMk id="23" creationId="{C918C23E-A35F-5048-B8B5-D2B459648AC2}"/>
          </ac:spMkLst>
        </pc:spChg>
        <pc:spChg chg="del mod">
          <ac:chgData name="Dipayan Choudhury" userId="95ccdec3-c980-4abb-acd8-57f43640883a" providerId="ADAL" clId="{BD589F0F-AED0-EB46-989D-FAD7F7E2A920}" dt="2021-06-09T00:58:14.400" v="70" actId="478"/>
          <ac:spMkLst>
            <pc:docMk/>
            <pc:sldMk cId="654425240" sldId="291"/>
            <ac:spMk id="25" creationId="{54F901BB-1D85-7B44-B709-A188C1857624}"/>
          </ac:spMkLst>
        </pc:spChg>
        <pc:spChg chg="del">
          <ac:chgData name="Dipayan Choudhury" userId="95ccdec3-c980-4abb-acd8-57f43640883a" providerId="ADAL" clId="{BD589F0F-AED0-EB46-989D-FAD7F7E2A920}" dt="2021-06-09T00:58:12.036" v="68" actId="478"/>
          <ac:spMkLst>
            <pc:docMk/>
            <pc:sldMk cId="654425240" sldId="291"/>
            <ac:spMk id="41" creationId="{6FF0D2BF-330F-7C43-8B13-176A99F63F3A}"/>
          </ac:spMkLst>
        </pc:spChg>
        <pc:spChg chg="add del mod">
          <ac:chgData name="Dipayan Choudhury" userId="95ccdec3-c980-4abb-acd8-57f43640883a" providerId="ADAL" clId="{BD589F0F-AED0-EB46-989D-FAD7F7E2A920}" dt="2021-06-09T00:58:16.937" v="72" actId="478"/>
          <ac:spMkLst>
            <pc:docMk/>
            <pc:sldMk cId="654425240" sldId="291"/>
            <ac:spMk id="53" creationId="{88880F12-151A-C849-BBBF-64F5FC342C61}"/>
          </ac:spMkLst>
        </pc:spChg>
        <pc:spChg chg="del">
          <ac:chgData name="Dipayan Choudhury" userId="95ccdec3-c980-4abb-acd8-57f43640883a" providerId="ADAL" clId="{BD589F0F-AED0-EB46-989D-FAD7F7E2A920}" dt="2021-06-09T00:58:15.856" v="71" actId="478"/>
          <ac:spMkLst>
            <pc:docMk/>
            <pc:sldMk cId="654425240" sldId="291"/>
            <ac:spMk id="54" creationId="{8EA46B2F-429B-6746-B490-07068B2D6646}"/>
          </ac:spMkLst>
        </pc:spChg>
        <pc:picChg chg="add mod modCrop">
          <ac:chgData name="Dipayan Choudhury" userId="95ccdec3-c980-4abb-acd8-57f43640883a" providerId="ADAL" clId="{BD589F0F-AED0-EB46-989D-FAD7F7E2A920}" dt="2021-06-09T01:00:31.225" v="89" actId="14100"/>
          <ac:picMkLst>
            <pc:docMk/>
            <pc:sldMk cId="654425240" sldId="291"/>
            <ac:picMk id="18" creationId="{41E49B8F-079C-E045-8128-608F78F8D6F3}"/>
          </ac:picMkLst>
        </pc:picChg>
        <pc:picChg chg="add del mod modCrop">
          <ac:chgData name="Dipayan Choudhury" userId="95ccdec3-c980-4abb-acd8-57f43640883a" providerId="ADAL" clId="{BD589F0F-AED0-EB46-989D-FAD7F7E2A920}" dt="2021-06-09T00:58:38.873" v="73" actId="732"/>
          <ac:picMkLst>
            <pc:docMk/>
            <pc:sldMk cId="654425240" sldId="291"/>
            <ac:picMk id="21" creationId="{AC92F4B1-E2D8-804F-A295-BC09795E45FF}"/>
          </ac:picMkLst>
        </pc:picChg>
        <pc:cxnChg chg="mod">
          <ac:chgData name="Dipayan Choudhury" userId="95ccdec3-c980-4abb-acd8-57f43640883a" providerId="ADAL" clId="{BD589F0F-AED0-EB46-989D-FAD7F7E2A920}" dt="2021-06-09T01:14:16.945" v="189" actId="14100"/>
          <ac:cxnSpMkLst>
            <pc:docMk/>
            <pc:sldMk cId="654425240" sldId="291"/>
            <ac:cxnSpMk id="31" creationId="{9BF4DE04-F80C-E848-921C-3189B3D7FE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how the carbon cycle behaves in warmer world is critical to better constrain future warming</a:t>
            </a:r>
          </a:p>
          <a:p>
            <a:r>
              <a:rPr lang="en-US" dirty="0"/>
              <a:t>Simulations unequivocally suggest warming - pronounced at high latitudes</a:t>
            </a:r>
          </a:p>
          <a:p>
            <a:r>
              <a:rPr lang="en-US" dirty="0"/>
              <a:t>To understand this, we look at a period from the paleoclimate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84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Warming in Gr, </a:t>
            </a:r>
            <a:r>
              <a:rPr lang="en-US" dirty="0" err="1"/>
              <a:t>NAtl</a:t>
            </a:r>
            <a:r>
              <a:rPr lang="en-US" dirty="0"/>
              <a:t>, SO, Ant</a:t>
            </a:r>
          </a:p>
          <a:p>
            <a:r>
              <a:rPr lang="en-US" dirty="0"/>
              <a:t>Sea level was higher than now</a:t>
            </a:r>
          </a:p>
          <a:p>
            <a:r>
              <a:rPr lang="en-US" dirty="0"/>
              <a:t>However, </a:t>
            </a:r>
            <a:r>
              <a:rPr lang="en-US" dirty="0" err="1"/>
              <a:t>insol</a:t>
            </a:r>
            <a:r>
              <a:rPr lang="en-US" dirty="0"/>
              <a:t> driven</a:t>
            </a:r>
          </a:p>
          <a:p>
            <a:r>
              <a:rPr lang="en-US" dirty="0"/>
              <a:t>Nevertheless, models simulate high </a:t>
            </a:r>
            <a:r>
              <a:rPr lang="en-US" dirty="0" err="1"/>
              <a:t>lat</a:t>
            </a:r>
            <a:r>
              <a:rPr lang="en-US" dirty="0"/>
              <a:t> warming akin to future sim</a:t>
            </a:r>
          </a:p>
          <a:p>
            <a:r>
              <a:rPr lang="en-US" dirty="0"/>
              <a:t>Hence, provides an excellent testbed for effects of warm climate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38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Highest priority </a:t>
            </a:r>
            <a:r>
              <a:rPr lang="en-US" dirty="0" err="1"/>
              <a:t>expts</a:t>
            </a:r>
            <a:r>
              <a:rPr lang="en-US" dirty="0"/>
              <a:t> of PMIP4</a:t>
            </a:r>
          </a:p>
          <a:p>
            <a:r>
              <a:rPr lang="en-US" dirty="0"/>
              <a:t>Some parameters presented here to show </a:t>
            </a:r>
            <a:r>
              <a:rPr lang="en-US" dirty="0" err="1"/>
              <a:t>insol</a:t>
            </a:r>
            <a:r>
              <a:rPr lang="en-US" dirty="0"/>
              <a:t> high - co2 low</a:t>
            </a:r>
          </a:p>
          <a:p>
            <a:r>
              <a:rPr lang="en-US" dirty="0"/>
              <a:t>To mitigate effects of prescribed co2 on carbon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5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latitude SST warming - with magnitudes consistent with previous modelling studies and reconstructions</a:t>
            </a:r>
          </a:p>
          <a:p>
            <a:r>
              <a:rPr lang="en-US" dirty="0"/>
              <a:t>Increased upwelling over subpolar to subtropical regions - coinciding with the shift and weaking of winds</a:t>
            </a:r>
          </a:p>
          <a:p>
            <a:r>
              <a:rPr lang="en-US" dirty="0"/>
              <a:t>The corresponding CO2 flux shows increased outgassing north of 65S - with net magnitude higher by 120%</a:t>
            </a:r>
          </a:p>
          <a:p>
            <a:r>
              <a:rPr lang="en-US" dirty="0"/>
              <a:t>Rest of the talk focusses on understanding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87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around 55S – decrease in Weddell and Ross Seas, subantarctic east Pacific</a:t>
            </a:r>
          </a:p>
          <a:p>
            <a:r>
              <a:rPr lang="en-US" dirty="0"/>
              <a:t>We can attribute this pattern using </a:t>
            </a:r>
            <a:r>
              <a:rPr lang="en-US" dirty="0" err="1"/>
              <a:t>Revelle</a:t>
            </a:r>
            <a:r>
              <a:rPr lang="en-US" dirty="0"/>
              <a:t> factors</a:t>
            </a:r>
          </a:p>
          <a:p>
            <a:r>
              <a:rPr lang="en-US" dirty="0"/>
              <a:t>SST – increase over coastal Indian and West Pacific Oceans</a:t>
            </a:r>
          </a:p>
          <a:p>
            <a:r>
              <a:rPr lang="en-US" dirty="0"/>
              <a:t>DIC – decrease over coastal areas, but increase over subantarctic Indian and Amundsen Sea sectors</a:t>
            </a:r>
          </a:p>
          <a:p>
            <a:r>
              <a:rPr lang="en-US" dirty="0"/>
              <a:t>Part of the DIC changes compensated by ALK - as we will see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6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 pCO2 is higher - hence the outgassing</a:t>
            </a:r>
          </a:p>
          <a:p>
            <a:r>
              <a:rPr lang="en-US" dirty="0"/>
              <a:t>Sol increases outgassing - which is compensated by the DIC+ALK term</a:t>
            </a:r>
          </a:p>
          <a:p>
            <a:r>
              <a:rPr lang="en-US" dirty="0"/>
              <a:t>And primary contributors to these are SST and DIC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2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already looked at SST - to understand DIC, we look at the deep ocean</a:t>
            </a:r>
          </a:p>
          <a:p>
            <a:r>
              <a:rPr lang="en-US" dirty="0"/>
              <a:t>Clear sequestration of DIC and depletion of O2 in the deeper water -</a:t>
            </a:r>
          </a:p>
          <a:p>
            <a:r>
              <a:rPr lang="en-US" dirty="0"/>
              <a:t>implies bio pump</a:t>
            </a:r>
          </a:p>
          <a:p>
            <a:r>
              <a:rPr lang="en-US" dirty="0"/>
              <a:t>which could be driven by changes in circulation</a:t>
            </a:r>
          </a:p>
          <a:p>
            <a:r>
              <a:rPr lang="en-US" dirty="0"/>
              <a:t>NADW increases by ~5Sv</a:t>
            </a:r>
          </a:p>
          <a:p>
            <a:r>
              <a:rPr lang="en-US" dirty="0"/>
              <a:t>AAIW regions shift northward</a:t>
            </a:r>
          </a:p>
          <a:p>
            <a:r>
              <a:rPr lang="en-US" dirty="0"/>
              <a:t>AABW formation reduces by ~4Sv</a:t>
            </a:r>
          </a:p>
          <a:p>
            <a:r>
              <a:rPr lang="en-US" dirty="0"/>
              <a:t>Increased residence times leads to a stronger bio pump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8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52D8F1-025F-1B45-BD8A-D1664CE56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3346" y="-446589"/>
            <a:ext cx="7124888" cy="76747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F0BF8575-4955-BC4A-80DE-4BF637C59C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593240" y="522000"/>
            <a:ext cx="1188000" cy="1240241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9/6/21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29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9/6/21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21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9/6/21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323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9/6/21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7742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9/6/21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38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67151" y="5261593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40525" y="1"/>
            <a:ext cx="5453294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0" y="1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200"/>
            <a:ext cx="11268000" cy="178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21B83991-6CB1-46A6-A70E-59562F1A4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9/6/21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81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9/6/21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20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9/6/21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80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1" r:id="rId4"/>
    <p:sldLayoutId id="2147483653" r:id="rId5"/>
    <p:sldLayoutId id="2147483650" r:id="rId6"/>
  </p:sldLayoutIdLst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﻿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9/6/21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A2B4-C8AB-4F09-B260-BA7609DF079D}"/>
              </a:ext>
            </a:extLst>
          </p:cNvPr>
          <p:cNvSpPr/>
          <p:nvPr userDrawn="1"/>
        </p:nvSpPr>
        <p:spPr>
          <a:xfrm rot="5400000">
            <a:off x="5706290" y="372291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84EF7EA2-D124-438C-BF7A-68B3D68783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9/6/21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D9B66-E5D8-458F-B15F-FCAE5CAD781F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6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 Sydney Logo">
            <a:extLst>
              <a:ext uri="{FF2B5EF4-FFF2-40B4-BE49-F238E27FC236}">
                <a16:creationId xmlns:a16="http://schemas.microsoft.com/office/drawing/2014/main" id="{725B2B7F-7BA2-426B-BEF7-9C26ECD917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5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d.choudhury@unsw.edu.au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F25B-6981-487F-803B-DED1765A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6000" dirty="0"/>
              <a:t>Carbon cycle feedbacks in a warmer Southern Ocean</a:t>
            </a:r>
            <a:endParaRPr lang="en-AU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8FB4A-E2C2-4657-8053-040B4B85A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000" y="5011199"/>
            <a:ext cx="4730400" cy="1141123"/>
          </a:xfrm>
        </p:spPr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Dipayan</a:t>
            </a:r>
            <a:r>
              <a:rPr lang="en-US" dirty="0"/>
              <a:t> Choudhury</a:t>
            </a:r>
            <a:r>
              <a:rPr lang="en-US" baseline="30000" dirty="0"/>
              <a:t>1</a:t>
            </a:r>
          </a:p>
          <a:p>
            <a:endParaRPr lang="en-US" sz="1400" dirty="0"/>
          </a:p>
          <a:p>
            <a:r>
              <a:rPr lang="en-AU" sz="1400" dirty="0"/>
              <a:t>Laurie Menviel</a:t>
            </a:r>
            <a:r>
              <a:rPr lang="en-AU" sz="1400" baseline="30000" dirty="0"/>
              <a:t>1</a:t>
            </a:r>
            <a:r>
              <a:rPr lang="en-AU" sz="1400" dirty="0"/>
              <a:t>, Katrin J. Meissner</a:t>
            </a:r>
            <a:r>
              <a:rPr lang="en-AU" sz="1400" baseline="30000" dirty="0"/>
              <a:t>1,2</a:t>
            </a:r>
            <a:r>
              <a:rPr lang="en-AU" sz="1400" dirty="0"/>
              <a:t>, Nicholas K.H.Yeung</a:t>
            </a:r>
            <a:r>
              <a:rPr lang="en-AU" sz="1400" baseline="30000" dirty="0"/>
              <a:t>1,2</a:t>
            </a:r>
            <a:r>
              <a:rPr lang="en-AU" sz="1400" dirty="0"/>
              <a:t>, Matthew Chamberlain</a:t>
            </a:r>
            <a:r>
              <a:rPr lang="en-AU" sz="1400" baseline="30000" dirty="0"/>
              <a:t>3</a:t>
            </a:r>
            <a:r>
              <a:rPr lang="en-AU" sz="1400" dirty="0"/>
              <a:t>, and </a:t>
            </a:r>
            <a:r>
              <a:rPr lang="en-AU" sz="1400" dirty="0" err="1"/>
              <a:t>Tilo</a:t>
            </a:r>
            <a:r>
              <a:rPr lang="en-AU" sz="1400" dirty="0"/>
              <a:t> Ziehn</a:t>
            </a:r>
            <a:r>
              <a:rPr lang="en-AU" sz="1400" baseline="30000" dirty="0"/>
              <a:t>4</a:t>
            </a:r>
            <a:endParaRPr lang="en-US" sz="1400" baseline="30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Placeholder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F437AD-9C7C-734A-BCF6-D514F6D15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4" t="35751" r="54142" b="33551"/>
          <a:stretch/>
        </p:blipFill>
        <p:spPr>
          <a:xfrm>
            <a:off x="6346221" y="-4552"/>
            <a:ext cx="5058257" cy="501575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F5E607-8520-244A-835D-D3B8BF84ED92}"/>
              </a:ext>
            </a:extLst>
          </p:cNvPr>
          <p:cNvSpPr txBox="1">
            <a:spLocks/>
          </p:cNvSpPr>
          <p:nvPr/>
        </p:nvSpPr>
        <p:spPr>
          <a:xfrm>
            <a:off x="5598000" y="6269126"/>
            <a:ext cx="6128266" cy="588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﻿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aseline="30000" dirty="0"/>
              <a:t>1 </a:t>
            </a:r>
            <a:r>
              <a:rPr lang="en-AU" dirty="0"/>
              <a:t>Climate Change Research Centre, University of New South Wales, Sydney NSW, Australia</a:t>
            </a:r>
          </a:p>
          <a:p>
            <a:r>
              <a:rPr lang="en-AU" baseline="30000" dirty="0"/>
              <a:t>2 </a:t>
            </a:r>
            <a:r>
              <a:rPr lang="en-AU" dirty="0"/>
              <a:t>ARC Centre of Excellence for Climate Extremes, University of New South Wales, Sydney </a:t>
            </a:r>
            <a:r>
              <a:rPr lang="en-AU" dirty="0" err="1"/>
              <a:t>NSW,Australia</a:t>
            </a:r>
            <a:endParaRPr lang="en-AU" dirty="0"/>
          </a:p>
          <a:p>
            <a:r>
              <a:rPr lang="en-AU" baseline="30000" dirty="0"/>
              <a:t>3 </a:t>
            </a:r>
            <a:r>
              <a:rPr lang="en-AU" dirty="0"/>
              <a:t>CSIRO Oceans and Atmosphere, Hobart TAS, Australia</a:t>
            </a:r>
          </a:p>
          <a:p>
            <a:r>
              <a:rPr lang="en-AU" baseline="30000" dirty="0"/>
              <a:t>4 </a:t>
            </a:r>
            <a:r>
              <a:rPr lang="en-AU" dirty="0"/>
              <a:t>CSIRO Oceans and Atmosphere, Aspendale VIC, Australia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9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7EF5-9C52-4A23-8370-17340CB0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47634"/>
          </a:xfrm>
        </p:spPr>
        <p:txBody>
          <a:bodyPr>
            <a:normAutofit/>
          </a:bodyPr>
          <a:lstStyle/>
          <a:p>
            <a:r>
              <a:rPr lang="en-AU" sz="4000" dirty="0"/>
              <a:t>The Last Interglacial (127ka)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29FFC05-9884-1D40-9723-FCBFE66B235D}"/>
              </a:ext>
            </a:extLst>
          </p:cNvPr>
          <p:cNvSpPr txBox="1">
            <a:spLocks/>
          </p:cNvSpPr>
          <p:nvPr/>
        </p:nvSpPr>
        <p:spPr>
          <a:xfrm>
            <a:off x="0" y="6116715"/>
            <a:ext cx="11490960" cy="741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800" dirty="0"/>
              <a:t>Yeung, N. K.-H., </a:t>
            </a:r>
            <a:r>
              <a:rPr lang="en-AU" sz="800" dirty="0" err="1"/>
              <a:t>Menviel</a:t>
            </a:r>
            <a:r>
              <a:rPr lang="en-AU" sz="800" dirty="0"/>
              <a:t>, L., Meissner, K. J., </a:t>
            </a:r>
            <a:r>
              <a:rPr lang="en-AU" sz="800" dirty="0" err="1"/>
              <a:t>Taschetto</a:t>
            </a:r>
            <a:r>
              <a:rPr lang="en-AU" sz="800" dirty="0"/>
              <a:t>, A. S., </a:t>
            </a:r>
            <a:r>
              <a:rPr lang="en-AU" sz="800" dirty="0" err="1"/>
              <a:t>Ziehn</a:t>
            </a:r>
            <a:r>
              <a:rPr lang="en-AU" sz="800" dirty="0"/>
              <a:t>, T., &amp; Chamberlain, M. (2021). Land–sea temperature contrasts at the last interglacial and their impact on the hydrological cycle. Climate of the Past, 17(2), 869–885. </a:t>
            </a:r>
          </a:p>
          <a:p>
            <a:r>
              <a:rPr lang="en-AU" sz="800" dirty="0"/>
              <a:t>Otto-</a:t>
            </a:r>
            <a:r>
              <a:rPr lang="en-AU" sz="800" dirty="0" err="1"/>
              <a:t>Bliesner</a:t>
            </a:r>
            <a:r>
              <a:rPr lang="en-AU" sz="800" dirty="0"/>
              <a:t>, B. L., Brady, E. C., Zhao, A., Brierley, C. M., </a:t>
            </a:r>
            <a:r>
              <a:rPr lang="en-AU" sz="800" dirty="0" err="1"/>
              <a:t>Axford</a:t>
            </a:r>
            <a:r>
              <a:rPr lang="en-AU" sz="800" dirty="0"/>
              <a:t>, Y., Capron, E., </a:t>
            </a:r>
            <a:r>
              <a:rPr lang="en-AU" sz="800" dirty="0" err="1"/>
              <a:t>Govin</a:t>
            </a:r>
            <a:r>
              <a:rPr lang="en-AU" sz="800" dirty="0"/>
              <a:t>, A., Hoffman, J. S., Isaacs, E., </a:t>
            </a:r>
            <a:r>
              <a:rPr lang="en-AU" sz="800" dirty="0" err="1"/>
              <a:t>Kageyama</a:t>
            </a:r>
            <a:r>
              <a:rPr lang="en-AU" sz="800" dirty="0"/>
              <a:t>, M., </a:t>
            </a:r>
            <a:r>
              <a:rPr lang="en-AU" sz="800" dirty="0" err="1"/>
              <a:t>Scussolini</a:t>
            </a:r>
            <a:r>
              <a:rPr lang="en-AU" sz="800" dirty="0"/>
              <a:t>, P., </a:t>
            </a:r>
            <a:r>
              <a:rPr lang="en-AU" sz="800" dirty="0" err="1"/>
              <a:t>Tzedakis</a:t>
            </a:r>
            <a:r>
              <a:rPr lang="en-AU" sz="800" dirty="0"/>
              <a:t>, P. C., Williams, C. J. R., Wolff, E., Abe-</a:t>
            </a:r>
            <a:r>
              <a:rPr lang="en-AU" sz="800" dirty="0" err="1"/>
              <a:t>Ouchi</a:t>
            </a:r>
            <a:r>
              <a:rPr lang="en-AU" sz="800" dirty="0"/>
              <a:t>, A., </a:t>
            </a:r>
            <a:r>
              <a:rPr lang="en-AU" sz="800" dirty="0" err="1"/>
              <a:t>Braconnot</a:t>
            </a:r>
            <a:r>
              <a:rPr lang="en-AU" sz="800" dirty="0"/>
              <a:t>, P., Ramos </a:t>
            </a:r>
            <a:r>
              <a:rPr lang="en-AU" sz="800" dirty="0" err="1"/>
              <a:t>Buarque</a:t>
            </a:r>
            <a:r>
              <a:rPr lang="en-AU" sz="800" dirty="0"/>
              <a:t>, S., Cao, J., de Vernal, A., Guarino, M. V., Guo, C., </a:t>
            </a:r>
            <a:r>
              <a:rPr lang="en-AU" sz="800" dirty="0" err="1"/>
              <a:t>LeGrande</a:t>
            </a:r>
            <a:r>
              <a:rPr lang="en-AU" sz="800" dirty="0"/>
              <a:t>, A. N., Lohmann, G., Meissner, K. J., </a:t>
            </a:r>
            <a:r>
              <a:rPr lang="en-AU" sz="800" dirty="0" err="1"/>
              <a:t>Menviel</a:t>
            </a:r>
            <a:r>
              <a:rPr lang="en-AU" sz="800" dirty="0"/>
              <a:t>, L., </a:t>
            </a:r>
            <a:r>
              <a:rPr lang="en-AU" sz="800" dirty="0" err="1"/>
              <a:t>Morozova</a:t>
            </a:r>
            <a:r>
              <a:rPr lang="en-AU" sz="800" dirty="0"/>
              <a:t>, P. A., </a:t>
            </a:r>
            <a:r>
              <a:rPr lang="en-AU" sz="800" dirty="0" err="1"/>
              <a:t>Nisancioglu</a:t>
            </a:r>
            <a:r>
              <a:rPr lang="en-AU" sz="800" dirty="0"/>
              <a:t>, K. H., </a:t>
            </a:r>
            <a:r>
              <a:rPr lang="en-AU" sz="800" dirty="0" err="1"/>
              <a:t>O’ishi</a:t>
            </a:r>
            <a:r>
              <a:rPr lang="en-AU" sz="800" dirty="0"/>
              <a:t>, R., Salas y </a:t>
            </a:r>
            <a:r>
              <a:rPr lang="en-AU" sz="800" dirty="0" err="1"/>
              <a:t>Mélia</a:t>
            </a:r>
            <a:r>
              <a:rPr lang="en-AU" sz="800" dirty="0"/>
              <a:t>, D., Shi, X., Sicard, M., Sime, L., Stepanek, C., Tomas, R., </a:t>
            </a:r>
            <a:r>
              <a:rPr lang="en-AU" sz="800" dirty="0" err="1"/>
              <a:t>Volodin</a:t>
            </a:r>
            <a:r>
              <a:rPr lang="en-AU" sz="800" dirty="0"/>
              <a:t>, E., Yeung, N. K. H., Zhang, Q., Zhang, Z., and Zheng, W.: Large-scale features of Last Interglacial climate: results from evaluating the lig127k </a:t>
            </a:r>
            <a:r>
              <a:rPr lang="en-AU" sz="800" dirty="0" err="1"/>
              <a:t>simulationsfor</a:t>
            </a:r>
            <a:r>
              <a:rPr lang="en-AU" sz="800" dirty="0"/>
              <a:t> the Coupled Model Intercomparison Project (CMIP6) –Paleoclimate </a:t>
            </a:r>
            <a:r>
              <a:rPr lang="en-AU" sz="800" dirty="0" err="1"/>
              <a:t>Modeling</a:t>
            </a:r>
            <a:r>
              <a:rPr lang="en-AU" sz="800" dirty="0"/>
              <a:t> Intercomparison Project (PMIP4), </a:t>
            </a:r>
            <a:r>
              <a:rPr lang="en-AU" sz="800" dirty="0" err="1"/>
              <a:t>Clim.Past</a:t>
            </a:r>
            <a:r>
              <a:rPr lang="en-AU" sz="800" dirty="0"/>
              <a:t>, 17, 63–94, https://</a:t>
            </a:r>
            <a:r>
              <a:rPr lang="en-AU" sz="800" dirty="0" err="1"/>
              <a:t>doi.org</a:t>
            </a:r>
            <a:r>
              <a:rPr lang="en-AU" sz="800" dirty="0"/>
              <a:t>/10.5194/cp-17-63-2021, 2021.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BD84B6-3696-144E-90DA-F5263C2A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7" y="2469823"/>
            <a:ext cx="5138562" cy="360061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2039969-70A3-5C49-BAB2-0D71B0F42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93959" r="8925" b="1593"/>
          <a:stretch/>
        </p:blipFill>
        <p:spPr bwMode="auto">
          <a:xfrm>
            <a:off x="8818486" y="5773375"/>
            <a:ext cx="3373514" cy="3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E631DE-0C47-504F-9649-496880BCD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t="44550" r="11339"/>
          <a:stretch/>
        </p:blipFill>
        <p:spPr bwMode="auto">
          <a:xfrm>
            <a:off x="6687714" y="433512"/>
            <a:ext cx="3816634" cy="56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DA81453-C871-FA44-BCC3-4C8980956151}"/>
              </a:ext>
            </a:extLst>
          </p:cNvPr>
          <p:cNvSpPr txBox="1">
            <a:spLocks/>
          </p:cNvSpPr>
          <p:nvPr/>
        </p:nvSpPr>
        <p:spPr>
          <a:xfrm>
            <a:off x="10539613" y="519765"/>
            <a:ext cx="1525255" cy="5199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2000" dirty="0"/>
              <a:t>Greenland</a:t>
            </a:r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r>
              <a:rPr lang="en-AU" sz="2000" dirty="0"/>
              <a:t>N. Atlantic</a:t>
            </a:r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r>
              <a:rPr lang="en-AU" sz="2000" dirty="0"/>
              <a:t>S. Ocean</a:t>
            </a:r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r>
              <a:rPr lang="en-AU" sz="2000" dirty="0"/>
              <a:t>Antarctica</a:t>
            </a:r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r>
              <a:rPr lang="en-AU" sz="2000" dirty="0"/>
              <a:t>Sea Level</a:t>
            </a:r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AE31B4-B9D3-9C4E-AED7-6629219ED006}"/>
              </a:ext>
            </a:extLst>
          </p:cNvPr>
          <p:cNvSpPr txBox="1">
            <a:spLocks/>
          </p:cNvSpPr>
          <p:nvPr/>
        </p:nvSpPr>
        <p:spPr>
          <a:xfrm>
            <a:off x="-1938" y="882583"/>
            <a:ext cx="6496701" cy="1540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Warm period – with high latitude warming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Insolation driven: High eccentricity, obliquity and NH summer close to perihelion – CO</a:t>
            </a:r>
            <a:r>
              <a:rPr lang="en-AU" sz="2000" baseline="-25000" dirty="0"/>
              <a:t>2</a:t>
            </a:r>
            <a:r>
              <a:rPr lang="en-AU" sz="2000" dirty="0"/>
              <a:t> neutral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C4D3FA-95CC-754C-B93A-F35097378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6" r="-52" b="40636"/>
          <a:stretch/>
        </p:blipFill>
        <p:spPr bwMode="auto">
          <a:xfrm>
            <a:off x="10077651" y="882582"/>
            <a:ext cx="2106284" cy="451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C9EE0-9194-BE4E-A559-57E22E869F52}"/>
              </a:ext>
            </a:extLst>
          </p:cNvPr>
          <p:cNvSpPr txBox="1"/>
          <p:nvPr/>
        </p:nvSpPr>
        <p:spPr>
          <a:xfrm>
            <a:off x="9990979" y="2625"/>
            <a:ext cx="2210602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200" u="sng" dirty="0"/>
              <a:t>Reconstructions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C2F77A-E256-9940-B805-BBDB0A0295ED}"/>
              </a:ext>
            </a:extLst>
          </p:cNvPr>
          <p:cNvSpPr txBox="1"/>
          <p:nvPr/>
        </p:nvSpPr>
        <p:spPr>
          <a:xfrm>
            <a:off x="9990979" y="893"/>
            <a:ext cx="2192956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200" u="sng" dirty="0"/>
              <a:t>Simulations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CD5FE22-31E6-714E-AE5E-99ABFB019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6" t="62057" r="-52" b="9515"/>
          <a:stretch/>
        </p:blipFill>
        <p:spPr bwMode="auto">
          <a:xfrm>
            <a:off x="6467331" y="1349644"/>
            <a:ext cx="3682319" cy="37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" grpId="0" animBg="1"/>
      <p:bldP spid="4" grpId="1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7EF5-9C52-4A23-8370-17340CB0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3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i="1" dirty="0"/>
              <a:t>lig127k</a:t>
            </a:r>
            <a:r>
              <a:rPr lang="en-AU" dirty="0"/>
              <a:t> equilibrium simulation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8FF881-3EF8-D048-A5A1-D336877E2075}"/>
              </a:ext>
            </a:extLst>
          </p:cNvPr>
          <p:cNvSpPr txBox="1">
            <a:spLocks/>
          </p:cNvSpPr>
          <p:nvPr/>
        </p:nvSpPr>
        <p:spPr>
          <a:xfrm>
            <a:off x="754602" y="4052848"/>
            <a:ext cx="10715348" cy="2122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WOMBAT includes two simultaneous tracers:</a:t>
            </a:r>
            <a:endParaRPr lang="en-AU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Prescribed CO</a:t>
            </a:r>
            <a:r>
              <a:rPr lang="en-AU" sz="1600" baseline="-25000" dirty="0"/>
              <a:t>2</a:t>
            </a:r>
            <a:r>
              <a:rPr lang="en-AU" sz="1600" dirty="0"/>
              <a:t> (284.3 for PI and 275 for LIG)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Constant CO</a:t>
            </a:r>
            <a:r>
              <a:rPr lang="en-AU" sz="1600" baseline="-25000" dirty="0"/>
              <a:t>2</a:t>
            </a:r>
            <a:r>
              <a:rPr lang="en-AU" sz="1600" dirty="0"/>
              <a:t> of </a:t>
            </a:r>
            <a:r>
              <a:rPr lang="en-AU" sz="1600" b="1" u="sng" dirty="0"/>
              <a:t>280ppm</a:t>
            </a:r>
            <a:r>
              <a:rPr lang="en-AU" sz="1600" dirty="0"/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This helps quantify the effects of climate, independent of the background CO</a:t>
            </a:r>
            <a:r>
              <a:rPr lang="en-AU" sz="1600" baseline="-25000" dirty="0"/>
              <a:t>2</a:t>
            </a:r>
            <a:r>
              <a:rPr lang="en-AU" sz="1600" dirty="0"/>
              <a:t> state</a:t>
            </a:r>
            <a:endParaRPr lang="en-AU" sz="4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PI ~1000 years; LIG ~650 years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E6CAF-E615-DA4C-AFCF-383E68CC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80"/>
          <a:stretch/>
        </p:blipFill>
        <p:spPr>
          <a:xfrm>
            <a:off x="337820" y="1962162"/>
            <a:ext cx="11477278" cy="1924129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B868CDDD-0117-6A48-BA56-3E298C96EEBA}"/>
              </a:ext>
            </a:extLst>
          </p:cNvPr>
          <p:cNvSpPr/>
          <p:nvPr/>
        </p:nvSpPr>
        <p:spPr>
          <a:xfrm rot="10800000">
            <a:off x="9511172" y="2317156"/>
            <a:ext cx="165491" cy="582778"/>
          </a:xfrm>
          <a:prstGeom prst="downArrow">
            <a:avLst>
              <a:gd name="adj1" fmla="val 50000"/>
              <a:gd name="adj2" fmla="val 12972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C5DF317-EAA5-DD43-A644-421FE4BD6BD4}"/>
              </a:ext>
            </a:extLst>
          </p:cNvPr>
          <p:cNvSpPr/>
          <p:nvPr/>
        </p:nvSpPr>
        <p:spPr>
          <a:xfrm>
            <a:off x="9511172" y="3489990"/>
            <a:ext cx="165491" cy="582778"/>
          </a:xfrm>
          <a:prstGeom prst="downArrow">
            <a:avLst>
              <a:gd name="adj1" fmla="val 50000"/>
              <a:gd name="adj2" fmla="val 12972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CB0DFF-3D8D-F74E-BFF9-CF4DAF0B1F49}"/>
              </a:ext>
            </a:extLst>
          </p:cNvPr>
          <p:cNvSpPr/>
          <p:nvPr/>
        </p:nvSpPr>
        <p:spPr>
          <a:xfrm>
            <a:off x="3953690" y="2454560"/>
            <a:ext cx="5495109" cy="8337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901855-EC26-604E-8D6F-258565C99EE5}"/>
              </a:ext>
            </a:extLst>
          </p:cNvPr>
          <p:cNvSpPr/>
          <p:nvPr/>
        </p:nvSpPr>
        <p:spPr>
          <a:xfrm>
            <a:off x="3953690" y="3567031"/>
            <a:ext cx="5495109" cy="31926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76BAE3-9C70-2B40-90A7-C21A1695D077}"/>
              </a:ext>
            </a:extLst>
          </p:cNvPr>
          <p:cNvSpPr txBox="1">
            <a:spLocks/>
          </p:cNvSpPr>
          <p:nvPr/>
        </p:nvSpPr>
        <p:spPr>
          <a:xfrm>
            <a:off x="754602" y="898421"/>
            <a:ext cx="10715348" cy="1063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Understand the carbon cycle in a warmer ocean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Specifically, a warmer </a:t>
            </a:r>
            <a:r>
              <a:rPr lang="en-AU" sz="1600" b="1" u="sng" dirty="0"/>
              <a:t>Southern Ocean</a:t>
            </a:r>
          </a:p>
        </p:txBody>
      </p:sp>
    </p:spTree>
    <p:extLst>
      <p:ext uri="{BB962C8B-B14F-4D97-AF65-F5344CB8AC3E}">
        <p14:creationId xmlns:p14="http://schemas.microsoft.com/office/powerpoint/2010/main" val="76720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87C3FDF-8383-9242-B427-1A74455804FF}"/>
              </a:ext>
            </a:extLst>
          </p:cNvPr>
          <p:cNvGrpSpPr/>
          <p:nvPr/>
        </p:nvGrpSpPr>
        <p:grpSpPr>
          <a:xfrm>
            <a:off x="235133" y="2896885"/>
            <a:ext cx="11633213" cy="3151219"/>
            <a:chOff x="0" y="3198834"/>
            <a:chExt cx="11297605" cy="2849270"/>
          </a:xfrm>
        </p:grpSpPr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BF848FC6-2FAD-C04D-B45A-CCEA9454C0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000"/>
            <a:stretch/>
          </p:blipFill>
          <p:spPr>
            <a:xfrm>
              <a:off x="0" y="3198834"/>
              <a:ext cx="11297605" cy="284927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F8A838-79F9-D54F-8D14-6F09648E44CE}"/>
                </a:ext>
              </a:extLst>
            </p:cNvPr>
            <p:cNvSpPr/>
            <p:nvPr/>
          </p:nvSpPr>
          <p:spPr>
            <a:xfrm>
              <a:off x="135876" y="3357448"/>
              <a:ext cx="331078" cy="261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1E57E0-E302-3849-80B5-4E0EAD9CFFE3}"/>
                </a:ext>
              </a:extLst>
            </p:cNvPr>
            <p:cNvSpPr/>
            <p:nvPr/>
          </p:nvSpPr>
          <p:spPr>
            <a:xfrm>
              <a:off x="6412318" y="3298284"/>
              <a:ext cx="331078" cy="261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BF60BA-1B2D-E044-B514-16371F20D22E}"/>
                </a:ext>
              </a:extLst>
            </p:cNvPr>
            <p:cNvSpPr/>
            <p:nvPr/>
          </p:nvSpPr>
          <p:spPr>
            <a:xfrm>
              <a:off x="8515349" y="3298284"/>
              <a:ext cx="331078" cy="261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06E6EE7-7611-C149-88F9-3E2E07E8F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6293"/>
            <a:ext cx="12192000" cy="283377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406E0EAE-DD3F-9644-A20F-D5893BF1E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47554"/>
            <a:ext cx="10515600" cy="710446"/>
          </a:xfrm>
        </p:spPr>
        <p:txBody>
          <a:bodyPr/>
          <a:lstStyle/>
          <a:p>
            <a:r>
              <a:rPr lang="en-AU" dirty="0"/>
              <a:t>Physical changes and CO</a:t>
            </a:r>
            <a:r>
              <a:rPr lang="en-AU" baseline="-25000" dirty="0"/>
              <a:t>2</a:t>
            </a:r>
            <a:r>
              <a:rPr lang="en-AU" dirty="0"/>
              <a:t> flux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AE903B5-ADFF-6740-A980-F6C9E8497E27}"/>
              </a:ext>
            </a:extLst>
          </p:cNvPr>
          <p:cNvSpPr/>
          <p:nvPr/>
        </p:nvSpPr>
        <p:spPr>
          <a:xfrm rot="10800000">
            <a:off x="10855785" y="495287"/>
            <a:ext cx="233858" cy="582778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CE97C4C-5D06-104A-9358-166EA37D6A04}"/>
              </a:ext>
            </a:extLst>
          </p:cNvPr>
          <p:cNvSpPr/>
          <p:nvPr/>
        </p:nvSpPr>
        <p:spPr>
          <a:xfrm rot="5400000">
            <a:off x="10902500" y="1107840"/>
            <a:ext cx="261430" cy="53983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BFE9E5-7C3D-274C-8E3E-0A0DE41E6C46}"/>
              </a:ext>
            </a:extLst>
          </p:cNvPr>
          <p:cNvSpPr txBox="1"/>
          <p:nvPr/>
        </p:nvSpPr>
        <p:spPr>
          <a:xfrm>
            <a:off x="10254894" y="1230024"/>
            <a:ext cx="60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10%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B8E22A-0349-4A44-BF27-D5018BDD8116}"/>
              </a:ext>
            </a:extLst>
          </p:cNvPr>
          <p:cNvSpPr txBox="1"/>
          <p:nvPr/>
        </p:nvSpPr>
        <p:spPr>
          <a:xfrm>
            <a:off x="10502781" y="290818"/>
            <a:ext cx="60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1.5˚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C6CC54-3345-764B-B02A-323262411B09}"/>
              </a:ext>
            </a:extLst>
          </p:cNvPr>
          <p:cNvSpPr/>
          <p:nvPr/>
        </p:nvSpPr>
        <p:spPr>
          <a:xfrm>
            <a:off x="235133" y="2896885"/>
            <a:ext cx="5661814" cy="315121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484E832A-6F35-2346-BFF0-09CD8CB31718}"/>
              </a:ext>
            </a:extLst>
          </p:cNvPr>
          <p:cNvSpPr/>
          <p:nvPr/>
        </p:nvSpPr>
        <p:spPr>
          <a:xfrm rot="10800000">
            <a:off x="9643621" y="3647064"/>
            <a:ext cx="274427" cy="830668"/>
          </a:xfrm>
          <a:prstGeom prst="downArrow">
            <a:avLst>
              <a:gd name="adj1" fmla="val 50000"/>
              <a:gd name="adj2" fmla="val 91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F767EC-B2A0-264C-A830-2939C77E6E67}"/>
              </a:ext>
            </a:extLst>
          </p:cNvPr>
          <p:cNvSpPr txBox="1"/>
          <p:nvPr/>
        </p:nvSpPr>
        <p:spPr>
          <a:xfrm>
            <a:off x="9004482" y="3940706"/>
            <a:ext cx="761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120%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8DC8E-1D0B-7B41-A82A-86094C3308A9}"/>
              </a:ext>
            </a:extLst>
          </p:cNvPr>
          <p:cNvSpPr txBox="1"/>
          <p:nvPr/>
        </p:nvSpPr>
        <p:spPr>
          <a:xfrm>
            <a:off x="1399032" y="279884"/>
            <a:ext cx="23591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SST (℃)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917350-EC81-974A-9465-57A558C99893}"/>
              </a:ext>
            </a:extLst>
          </p:cNvPr>
          <p:cNvSpPr txBox="1"/>
          <p:nvPr/>
        </p:nvSpPr>
        <p:spPr>
          <a:xfrm>
            <a:off x="6428232" y="254780"/>
            <a:ext cx="27157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Ekman Pumping (ms</a:t>
            </a:r>
            <a:r>
              <a:rPr lang="en-US" baseline="30000" dirty="0"/>
              <a:t>-1</a:t>
            </a:r>
            <a:r>
              <a:rPr lang="en-US" dirty="0"/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007B4A-91B7-FA40-953F-46225F155907}"/>
              </a:ext>
            </a:extLst>
          </p:cNvPr>
          <p:cNvSpPr/>
          <p:nvPr/>
        </p:nvSpPr>
        <p:spPr>
          <a:xfrm>
            <a:off x="61198" y="-26292"/>
            <a:ext cx="12064114" cy="2823728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BBA9FF-E241-A041-80FB-32771C5DFF53}"/>
              </a:ext>
            </a:extLst>
          </p:cNvPr>
          <p:cNvSpPr/>
          <p:nvPr/>
        </p:nvSpPr>
        <p:spPr>
          <a:xfrm>
            <a:off x="126511" y="1882784"/>
            <a:ext cx="11933487" cy="775410"/>
          </a:xfrm>
          <a:prstGeom prst="rect">
            <a:avLst/>
          </a:prstGeom>
          <a:solidFill>
            <a:schemeClr val="accent1">
              <a:alpha val="74902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Net increase in CO</a:t>
            </a:r>
            <a:r>
              <a:rPr lang="en-US" sz="3200" baseline="-25000" dirty="0">
                <a:solidFill>
                  <a:schemeClr val="tx1"/>
                </a:solidFill>
              </a:rPr>
              <a:t>2</a:t>
            </a:r>
            <a:r>
              <a:rPr lang="en-US" sz="3200" dirty="0">
                <a:solidFill>
                  <a:schemeClr val="tx1"/>
                </a:solidFill>
              </a:rPr>
              <a:t> outgassing over SO, but spatial variations</a:t>
            </a:r>
          </a:p>
        </p:txBody>
      </p:sp>
    </p:spTree>
    <p:extLst>
      <p:ext uri="{BB962C8B-B14F-4D97-AF65-F5344CB8AC3E}">
        <p14:creationId xmlns:p14="http://schemas.microsoft.com/office/powerpoint/2010/main" val="29469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/>
      <p:bldP spid="27" grpId="0" animBg="1"/>
      <p:bldP spid="28" grpId="0" animBg="1"/>
      <p:bldP spid="29" grpId="0"/>
      <p:bldP spid="3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6C0790A-AE0B-794F-9066-4F23D8F48B1F}"/>
              </a:ext>
            </a:extLst>
          </p:cNvPr>
          <p:cNvGrpSpPr/>
          <p:nvPr/>
        </p:nvGrpSpPr>
        <p:grpSpPr>
          <a:xfrm>
            <a:off x="2963014" y="130635"/>
            <a:ext cx="6265973" cy="5939240"/>
            <a:chOff x="3074125" y="195852"/>
            <a:chExt cx="5997765" cy="5818635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2F480412-363C-F94F-912E-879D6BBD1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955" b="64191"/>
            <a:stretch/>
          </p:blipFill>
          <p:spPr>
            <a:xfrm>
              <a:off x="3074125" y="223287"/>
              <a:ext cx="5997765" cy="5791200"/>
            </a:xfrm>
            <a:prstGeom prst="rect">
              <a:avLst/>
            </a:prstGeom>
          </p:spPr>
        </p:pic>
        <p:pic>
          <p:nvPicPr>
            <p:cNvPr id="26" name="Picture 2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D37C2E43-A908-5B44-8E1E-B81A78609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740" r="42503" b="83584"/>
            <a:stretch/>
          </p:blipFill>
          <p:spPr>
            <a:xfrm rot="5400000">
              <a:off x="5831070" y="-934953"/>
              <a:ext cx="393286" cy="2654896"/>
            </a:xfrm>
            <a:prstGeom prst="rect">
              <a:avLst/>
            </a:prstGeom>
          </p:spPr>
        </p:pic>
      </p:grpSp>
      <p:sp>
        <p:nvSpPr>
          <p:cNvPr id="11" name="Title 3">
            <a:extLst>
              <a:ext uri="{FF2B5EF4-FFF2-40B4-BE49-F238E27FC236}">
                <a16:creationId xmlns:a16="http://schemas.microsoft.com/office/drawing/2014/main" id="{406E0EAE-DD3F-9644-A20F-D5893BF1E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47554"/>
            <a:ext cx="10515600" cy="710446"/>
          </a:xfrm>
        </p:spPr>
        <p:txBody>
          <a:bodyPr/>
          <a:lstStyle/>
          <a:p>
            <a:r>
              <a:rPr lang="en-AU" dirty="0"/>
              <a:t>Sea surface pCO</a:t>
            </a:r>
            <a:r>
              <a:rPr lang="en-AU" baseline="-25000" dirty="0"/>
              <a:t>2</a:t>
            </a:r>
            <a:r>
              <a:rPr lang="en-AU" dirty="0"/>
              <a:t> decomposition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9E3B27-4922-944E-B7F7-8A98DCB15C73}"/>
              </a:ext>
            </a:extLst>
          </p:cNvPr>
          <p:cNvSpPr/>
          <p:nvPr/>
        </p:nvSpPr>
        <p:spPr>
          <a:xfrm>
            <a:off x="10175988" y="223288"/>
            <a:ext cx="331078" cy="261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7A4C1F-6121-224E-857E-44EB9ADC1715}"/>
              </a:ext>
            </a:extLst>
          </p:cNvPr>
          <p:cNvSpPr/>
          <p:nvPr/>
        </p:nvSpPr>
        <p:spPr>
          <a:xfrm>
            <a:off x="11067898" y="223287"/>
            <a:ext cx="227470" cy="261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AFB5E6-604E-AB43-9ED4-2EB21CFF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363" y="409242"/>
            <a:ext cx="2627115" cy="5073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40C1D0-595E-324D-A3CF-20E47FE5A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336" y="45110"/>
            <a:ext cx="4402183" cy="3872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3DCEC1-3EA4-D943-B923-2BDDE9814990}"/>
              </a:ext>
            </a:extLst>
          </p:cNvPr>
          <p:cNvGrpSpPr/>
          <p:nvPr/>
        </p:nvGrpSpPr>
        <p:grpSpPr>
          <a:xfrm>
            <a:off x="3124057" y="45110"/>
            <a:ext cx="8278950" cy="6024765"/>
            <a:chOff x="3124057" y="45110"/>
            <a:chExt cx="8278950" cy="60247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277BBA3-9DBC-F14F-B15B-77C9A1B14F16}"/>
                </a:ext>
              </a:extLst>
            </p:cNvPr>
            <p:cNvGrpSpPr/>
            <p:nvPr/>
          </p:nvGrpSpPr>
          <p:grpSpPr>
            <a:xfrm>
              <a:off x="3124057" y="45110"/>
              <a:ext cx="8278950" cy="6024765"/>
              <a:chOff x="3124057" y="45110"/>
              <a:chExt cx="8278950" cy="602476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0C1559A-AAB6-2240-8BBB-29F92BA98A67}"/>
                  </a:ext>
                </a:extLst>
              </p:cNvPr>
              <p:cNvGrpSpPr/>
              <p:nvPr/>
            </p:nvGrpSpPr>
            <p:grpSpPr>
              <a:xfrm>
                <a:off x="3124057" y="45110"/>
                <a:ext cx="8278950" cy="6024765"/>
                <a:chOff x="3036967" y="45110"/>
                <a:chExt cx="8278950" cy="6024765"/>
              </a:xfrm>
            </p:grpSpPr>
            <p:pic>
              <p:nvPicPr>
                <p:cNvPr id="18" name="Picture 17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4E97A983-883B-DF41-B2B5-CB12C382AF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5809"/>
                <a:stretch/>
              </p:blipFill>
              <p:spPr>
                <a:xfrm>
                  <a:off x="3036967" y="45110"/>
                  <a:ext cx="8278950" cy="6024765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3BF30C1-3AFB-0F48-91A4-22D40EEDB471}"/>
                    </a:ext>
                  </a:extLst>
                </p:cNvPr>
                <p:cNvSpPr/>
                <p:nvPr/>
              </p:nvSpPr>
              <p:spPr>
                <a:xfrm>
                  <a:off x="3213463" y="45110"/>
                  <a:ext cx="287383" cy="2422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F77CE1C-FF64-374A-A65B-844281C82EDA}"/>
                    </a:ext>
                  </a:extLst>
                </p:cNvPr>
                <p:cNvSpPr/>
                <p:nvPr/>
              </p:nvSpPr>
              <p:spPr>
                <a:xfrm>
                  <a:off x="7284831" y="80960"/>
                  <a:ext cx="287383" cy="2422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835C716-7276-8B4F-B1D3-E5D1B2E77AAD}"/>
                    </a:ext>
                  </a:extLst>
                </p:cNvPr>
                <p:cNvSpPr/>
                <p:nvPr/>
              </p:nvSpPr>
              <p:spPr>
                <a:xfrm>
                  <a:off x="3213463" y="3181611"/>
                  <a:ext cx="287383" cy="2422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D747F39-4DF4-0F44-9717-C5A18DCFFE59}"/>
                    </a:ext>
                  </a:extLst>
                </p:cNvPr>
                <p:cNvSpPr/>
                <p:nvPr/>
              </p:nvSpPr>
              <p:spPr>
                <a:xfrm>
                  <a:off x="7295661" y="3181611"/>
                  <a:ext cx="287383" cy="2422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220BF8-6C24-8941-870F-6ABB42FF46FC}"/>
                  </a:ext>
                </a:extLst>
              </p:cNvPr>
              <p:cNvSpPr/>
              <p:nvPr/>
            </p:nvSpPr>
            <p:spPr>
              <a:xfrm>
                <a:off x="3657600" y="130635"/>
                <a:ext cx="367645" cy="27256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53461A-7392-6444-B978-323201C088B0}"/>
                  </a:ext>
                </a:extLst>
              </p:cNvPr>
              <p:cNvSpPr/>
              <p:nvPr/>
            </p:nvSpPr>
            <p:spPr>
              <a:xfrm>
                <a:off x="7486311" y="158639"/>
                <a:ext cx="367645" cy="27256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5010A6F-7DC0-A14C-8864-27EA4245C18D}"/>
                  </a:ext>
                </a:extLst>
              </p:cNvPr>
              <p:cNvSpPr/>
              <p:nvPr/>
            </p:nvSpPr>
            <p:spPr>
              <a:xfrm>
                <a:off x="3657600" y="2945889"/>
                <a:ext cx="367645" cy="27256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39D62A3-1E92-DC4E-8D79-A612467033F3}"/>
                  </a:ext>
                </a:extLst>
              </p:cNvPr>
              <p:cNvSpPr/>
              <p:nvPr/>
            </p:nvSpPr>
            <p:spPr>
              <a:xfrm>
                <a:off x="7486311" y="2973893"/>
                <a:ext cx="367645" cy="27256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1C449C-B5D2-6B43-A8A1-87F7B5837E18}"/>
                </a:ext>
              </a:extLst>
            </p:cNvPr>
            <p:cNvSpPr txBox="1"/>
            <p:nvPr/>
          </p:nvSpPr>
          <p:spPr>
            <a:xfrm>
              <a:off x="3591710" y="158639"/>
              <a:ext cx="64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SST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61C33F-B54C-5B4D-B472-EF49BB91BE72}"/>
                </a:ext>
              </a:extLst>
            </p:cNvPr>
            <p:cNvSpPr txBox="1"/>
            <p:nvPr/>
          </p:nvSpPr>
          <p:spPr>
            <a:xfrm>
              <a:off x="7436926" y="178977"/>
              <a:ext cx="64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SSS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2E954D-7EBE-4A41-9976-EB9C1AD06164}"/>
                </a:ext>
              </a:extLst>
            </p:cNvPr>
            <p:cNvSpPr txBox="1"/>
            <p:nvPr/>
          </p:nvSpPr>
          <p:spPr>
            <a:xfrm>
              <a:off x="3591710" y="3316897"/>
              <a:ext cx="64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DIC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F2AD65-B9A3-C34F-897B-3D741C66992A}"/>
                </a:ext>
              </a:extLst>
            </p:cNvPr>
            <p:cNvSpPr txBox="1"/>
            <p:nvPr/>
          </p:nvSpPr>
          <p:spPr>
            <a:xfrm>
              <a:off x="7382751" y="3337235"/>
              <a:ext cx="698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ALK</a:t>
              </a:r>
            </a:p>
          </p:txBody>
        </p:sp>
      </p:grpSp>
      <p:sp>
        <p:nvSpPr>
          <p:cNvPr id="8" name="Bent Arrow 7">
            <a:extLst>
              <a:ext uri="{FF2B5EF4-FFF2-40B4-BE49-F238E27FC236}">
                <a16:creationId xmlns:a16="http://schemas.microsoft.com/office/drawing/2014/main" id="{73553562-703B-544E-943D-D223693D85A5}"/>
              </a:ext>
            </a:extLst>
          </p:cNvPr>
          <p:cNvSpPr/>
          <p:nvPr/>
        </p:nvSpPr>
        <p:spPr>
          <a:xfrm flipV="1">
            <a:off x="234204" y="2611225"/>
            <a:ext cx="2703399" cy="1866854"/>
          </a:xfrm>
          <a:prstGeom prst="bentArrow">
            <a:avLst>
              <a:gd name="adj1" fmla="val 25000"/>
              <a:gd name="adj2" fmla="val 30060"/>
              <a:gd name="adj3" fmla="val 25000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isometricOffAxis2Top">
              <a:rot lat="19200000" lon="3000000" rev="19200000"/>
            </a:camera>
            <a:lightRig rig="threePt" dir="t">
              <a:rot lat="0" lon="0" rev="3000000"/>
            </a:lightRig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62F48-4D18-7A4E-9E8B-2F9E9D457464}"/>
              </a:ext>
            </a:extLst>
          </p:cNvPr>
          <p:cNvSpPr txBox="1"/>
          <p:nvPr/>
        </p:nvSpPr>
        <p:spPr>
          <a:xfrm>
            <a:off x="234204" y="4345757"/>
            <a:ext cx="270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Decompose into contributions from:</a:t>
            </a:r>
          </a:p>
        </p:txBody>
      </p:sp>
    </p:spTree>
    <p:extLst>
      <p:ext uri="{BB962C8B-B14F-4D97-AF65-F5344CB8AC3E}">
        <p14:creationId xmlns:p14="http://schemas.microsoft.com/office/powerpoint/2010/main" val="281930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0.06297 L -0.36862 -0.227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1" y="-1453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06E0EAE-DD3F-9644-A20F-D5893BF1E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47554"/>
            <a:ext cx="10515600" cy="710446"/>
          </a:xfrm>
        </p:spPr>
        <p:txBody>
          <a:bodyPr/>
          <a:lstStyle/>
          <a:p>
            <a:r>
              <a:rPr lang="en-AU" dirty="0"/>
              <a:t>pCO</a:t>
            </a:r>
            <a:r>
              <a:rPr lang="en-AU" baseline="-25000" dirty="0"/>
              <a:t>2</a:t>
            </a:r>
            <a:r>
              <a:rPr lang="en-AU" dirty="0"/>
              <a:t> decomposition summary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9E3B27-4922-944E-B7F7-8A98DCB15C73}"/>
              </a:ext>
            </a:extLst>
          </p:cNvPr>
          <p:cNvSpPr/>
          <p:nvPr/>
        </p:nvSpPr>
        <p:spPr>
          <a:xfrm>
            <a:off x="10175988" y="475842"/>
            <a:ext cx="331078" cy="261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7A4C1F-6121-224E-857E-44EB9ADC1715}"/>
              </a:ext>
            </a:extLst>
          </p:cNvPr>
          <p:cNvSpPr/>
          <p:nvPr/>
        </p:nvSpPr>
        <p:spPr>
          <a:xfrm>
            <a:off x="11067898" y="475841"/>
            <a:ext cx="227470" cy="261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E67219-526C-FB4B-9747-2893EFBD4EAD}"/>
              </a:ext>
            </a:extLst>
          </p:cNvPr>
          <p:cNvGrpSpPr/>
          <p:nvPr/>
        </p:nvGrpSpPr>
        <p:grpSpPr>
          <a:xfrm>
            <a:off x="1916669" y="6788"/>
            <a:ext cx="8358662" cy="6022292"/>
            <a:chOff x="1916669" y="1"/>
            <a:chExt cx="8358662" cy="6022292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2F480412-363C-F94F-912E-879D6BBD1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" r="49172" b="66771"/>
            <a:stretch/>
          </p:blipFill>
          <p:spPr>
            <a:xfrm>
              <a:off x="1916669" y="1"/>
              <a:ext cx="8358662" cy="602229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7495DE-D05F-1145-BE31-7B9F0ABF8EC4}"/>
                </a:ext>
              </a:extLst>
            </p:cNvPr>
            <p:cNvSpPr/>
            <p:nvPr/>
          </p:nvSpPr>
          <p:spPr>
            <a:xfrm>
              <a:off x="1984376" y="72136"/>
              <a:ext cx="636276" cy="307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Down Arrow 9">
            <a:extLst>
              <a:ext uri="{FF2B5EF4-FFF2-40B4-BE49-F238E27FC236}">
                <a16:creationId xmlns:a16="http://schemas.microsoft.com/office/drawing/2014/main" id="{1BC6048C-941E-DB49-93CC-7F66680B9BE0}"/>
              </a:ext>
            </a:extLst>
          </p:cNvPr>
          <p:cNvSpPr/>
          <p:nvPr/>
        </p:nvSpPr>
        <p:spPr>
          <a:xfrm rot="10800000">
            <a:off x="5591715" y="616836"/>
            <a:ext cx="299079" cy="888971"/>
          </a:xfrm>
          <a:prstGeom prst="downArrow">
            <a:avLst>
              <a:gd name="adj1" fmla="val 50000"/>
              <a:gd name="adj2" fmla="val 76206"/>
            </a:avLst>
          </a:prstGeom>
          <a:solidFill>
            <a:srgbClr val="00FB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3F2B-E903-2E41-B7E1-156389757913}"/>
              </a:ext>
            </a:extLst>
          </p:cNvPr>
          <p:cNvSpPr/>
          <p:nvPr/>
        </p:nvSpPr>
        <p:spPr>
          <a:xfrm>
            <a:off x="5275670" y="4290392"/>
            <a:ext cx="1235640" cy="171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BECD77-A99F-8A4F-9865-28A283C76B1C}"/>
              </a:ext>
            </a:extLst>
          </p:cNvPr>
          <p:cNvSpPr/>
          <p:nvPr/>
        </p:nvSpPr>
        <p:spPr>
          <a:xfrm>
            <a:off x="3270133" y="4319910"/>
            <a:ext cx="1961743" cy="1062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056FC7-2BF6-FE43-A15A-CA3AF6778DE9}"/>
              </a:ext>
            </a:extLst>
          </p:cNvPr>
          <p:cNvSpPr/>
          <p:nvPr/>
        </p:nvSpPr>
        <p:spPr>
          <a:xfrm>
            <a:off x="1180011" y="4720050"/>
            <a:ext cx="1362891" cy="307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409585-E6CD-6244-B87D-3AF0415F8092}"/>
              </a:ext>
            </a:extLst>
          </p:cNvPr>
          <p:cNvSpPr/>
          <p:nvPr/>
        </p:nvSpPr>
        <p:spPr>
          <a:xfrm>
            <a:off x="3346516" y="2007807"/>
            <a:ext cx="414779" cy="414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CB3B81-F8C1-CE4E-A439-5E1ADC59584B}"/>
              </a:ext>
            </a:extLst>
          </p:cNvPr>
          <p:cNvSpPr/>
          <p:nvPr/>
        </p:nvSpPr>
        <p:spPr>
          <a:xfrm>
            <a:off x="3270133" y="3370434"/>
            <a:ext cx="1926143" cy="414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63A91A76-1CCA-3D48-A1C9-C748B588DBCC}"/>
              </a:ext>
            </a:extLst>
          </p:cNvPr>
          <p:cNvSpPr/>
          <p:nvPr/>
        </p:nvSpPr>
        <p:spPr>
          <a:xfrm rot="10800000">
            <a:off x="3300025" y="1379397"/>
            <a:ext cx="507759" cy="1149160"/>
          </a:xfrm>
          <a:prstGeom prst="downArrow">
            <a:avLst>
              <a:gd name="adj1" fmla="val 50000"/>
              <a:gd name="adj2" fmla="val 76206"/>
            </a:avLst>
          </a:prstGeom>
          <a:solidFill>
            <a:srgbClr val="FF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AB028E-1BC8-674E-B5AC-9D04565AE115}"/>
              </a:ext>
            </a:extLst>
          </p:cNvPr>
          <p:cNvSpPr/>
          <p:nvPr/>
        </p:nvSpPr>
        <p:spPr>
          <a:xfrm>
            <a:off x="3234533" y="5382705"/>
            <a:ext cx="1961743" cy="509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29452-A130-8644-A017-CD3262073B66}"/>
              </a:ext>
            </a:extLst>
          </p:cNvPr>
          <p:cNvSpPr/>
          <p:nvPr/>
        </p:nvSpPr>
        <p:spPr>
          <a:xfrm>
            <a:off x="6573959" y="530968"/>
            <a:ext cx="3370293" cy="5458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6923017-9395-D94F-A278-E586EE79B70A}"/>
              </a:ext>
            </a:extLst>
          </p:cNvPr>
          <p:cNvSpPr/>
          <p:nvPr/>
        </p:nvSpPr>
        <p:spPr>
          <a:xfrm>
            <a:off x="6400280" y="3321977"/>
            <a:ext cx="299079" cy="888971"/>
          </a:xfrm>
          <a:prstGeom prst="downArrow">
            <a:avLst>
              <a:gd name="adj1" fmla="val 50000"/>
              <a:gd name="adj2" fmla="val 76206"/>
            </a:avLst>
          </a:prstGeom>
          <a:solidFill>
            <a:srgbClr val="FFA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201EEA-E6A1-C94B-AD4D-01025EEAEEDA}"/>
              </a:ext>
            </a:extLst>
          </p:cNvPr>
          <p:cNvGrpSpPr/>
          <p:nvPr/>
        </p:nvGrpSpPr>
        <p:grpSpPr>
          <a:xfrm>
            <a:off x="4855741" y="475842"/>
            <a:ext cx="1671730" cy="3853580"/>
            <a:chOff x="4855741" y="475842"/>
            <a:chExt cx="1671730" cy="385358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57925-336E-1647-9E99-90D568287B7C}"/>
                </a:ext>
              </a:extLst>
            </p:cNvPr>
            <p:cNvSpPr/>
            <p:nvPr/>
          </p:nvSpPr>
          <p:spPr>
            <a:xfrm>
              <a:off x="4855741" y="475842"/>
              <a:ext cx="1606527" cy="2776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A8A4A92-F296-9A4C-9528-D7DF5A61247D}"/>
                </a:ext>
              </a:extLst>
            </p:cNvPr>
            <p:cNvSpPr/>
            <p:nvPr/>
          </p:nvSpPr>
          <p:spPr>
            <a:xfrm>
              <a:off x="5291831" y="3148553"/>
              <a:ext cx="1235640" cy="1180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496FFFB1-A646-F84A-96BD-26C972D090BC}"/>
              </a:ext>
            </a:extLst>
          </p:cNvPr>
          <p:cNvSpPr/>
          <p:nvPr/>
        </p:nvSpPr>
        <p:spPr>
          <a:xfrm>
            <a:off x="6623085" y="699564"/>
            <a:ext cx="768519" cy="768535"/>
          </a:xfrm>
          <a:prstGeom prst="ellipse">
            <a:avLst/>
          </a:prstGeom>
          <a:noFill/>
          <a:ln w="38100">
            <a:solidFill>
              <a:srgbClr val="FF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25BFACF-60D2-6F4E-86CE-60158B2950C8}"/>
              </a:ext>
            </a:extLst>
          </p:cNvPr>
          <p:cNvSpPr/>
          <p:nvPr/>
        </p:nvSpPr>
        <p:spPr>
          <a:xfrm>
            <a:off x="8322748" y="5220836"/>
            <a:ext cx="768519" cy="768535"/>
          </a:xfrm>
          <a:prstGeom prst="ellipse">
            <a:avLst/>
          </a:prstGeom>
          <a:noFill/>
          <a:ln w="38100">
            <a:solidFill>
              <a:srgbClr val="7B6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D9262D-A774-094D-B8BC-282B3D267FF5}"/>
              </a:ext>
            </a:extLst>
          </p:cNvPr>
          <p:cNvSpPr/>
          <p:nvPr/>
        </p:nvSpPr>
        <p:spPr>
          <a:xfrm>
            <a:off x="63943" y="16214"/>
            <a:ext cx="12064114" cy="601286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8B2ECB-E043-FA43-A8A1-461AABD68CFC}"/>
              </a:ext>
            </a:extLst>
          </p:cNvPr>
          <p:cNvSpPr/>
          <p:nvPr/>
        </p:nvSpPr>
        <p:spPr>
          <a:xfrm>
            <a:off x="127884" y="2408197"/>
            <a:ext cx="11933487" cy="866750"/>
          </a:xfrm>
          <a:prstGeom prst="rect">
            <a:avLst/>
          </a:prstGeom>
          <a:solidFill>
            <a:schemeClr val="accent1">
              <a:alpha val="74902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SST and DIC compete, resulting in net increase in pCO</a:t>
            </a:r>
            <a:r>
              <a:rPr lang="en-US" sz="3200" baseline="-250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3423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2" grpId="0" animBg="1"/>
      <p:bldP spid="30" grpId="0" animBg="1"/>
      <p:bldP spid="31" grpId="0" animBg="1"/>
      <p:bldP spid="32" grpId="0" animBg="1"/>
      <p:bldP spid="12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C92F4B1-E2D8-804F-A295-BC09795E4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00"/>
          <a:stretch/>
        </p:blipFill>
        <p:spPr>
          <a:xfrm>
            <a:off x="216816" y="117444"/>
            <a:ext cx="11698664" cy="2994812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406E0EAE-DD3F-9644-A20F-D5893BF1E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47554"/>
            <a:ext cx="10515600" cy="710446"/>
          </a:xfrm>
        </p:spPr>
        <p:txBody>
          <a:bodyPr/>
          <a:lstStyle/>
          <a:p>
            <a:r>
              <a:rPr lang="en-AU" dirty="0"/>
              <a:t>Deep ocean changes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C9CE64-BD6C-2A48-9C3A-24BBACF4A076}"/>
              </a:ext>
            </a:extLst>
          </p:cNvPr>
          <p:cNvSpPr txBox="1"/>
          <p:nvPr/>
        </p:nvSpPr>
        <p:spPr>
          <a:xfrm>
            <a:off x="65988" y="2075199"/>
            <a:ext cx="648422" cy="5778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SzPct val="75000"/>
            </a:pPr>
            <a:r>
              <a:rPr lang="en-US" sz="2400" dirty="0"/>
              <a:t>O</a:t>
            </a:r>
            <a:r>
              <a:rPr lang="en-US" sz="2400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D8B819-F946-D840-B934-66E538BA7A3C}"/>
              </a:ext>
            </a:extLst>
          </p:cNvPr>
          <p:cNvSpPr txBox="1"/>
          <p:nvPr/>
        </p:nvSpPr>
        <p:spPr>
          <a:xfrm>
            <a:off x="5764490" y="2075198"/>
            <a:ext cx="777712" cy="5778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SzPct val="75000"/>
            </a:pPr>
            <a:r>
              <a:rPr lang="en-US" sz="2400" dirty="0"/>
              <a:t>DIC</a:t>
            </a:r>
            <a:endParaRPr lang="en-US" sz="2400" baseline="-25000" dirty="0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17D6B3C2-CA16-B947-B9D7-E4216E931CC3}"/>
              </a:ext>
            </a:extLst>
          </p:cNvPr>
          <p:cNvSpPr/>
          <p:nvPr/>
        </p:nvSpPr>
        <p:spPr>
          <a:xfrm>
            <a:off x="539557" y="2102117"/>
            <a:ext cx="160258" cy="586520"/>
          </a:xfrm>
          <a:prstGeom prst="downArrow">
            <a:avLst>
              <a:gd name="adj1" fmla="val 50000"/>
              <a:gd name="adj2" fmla="val 152053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CA437B21-FC9C-EB42-BCE6-5AF952D29202}"/>
              </a:ext>
            </a:extLst>
          </p:cNvPr>
          <p:cNvSpPr/>
          <p:nvPr/>
        </p:nvSpPr>
        <p:spPr>
          <a:xfrm rot="10800000">
            <a:off x="6410225" y="2066529"/>
            <a:ext cx="160257" cy="577851"/>
          </a:xfrm>
          <a:prstGeom prst="downArrow">
            <a:avLst>
              <a:gd name="adj1" fmla="val 50000"/>
              <a:gd name="adj2" fmla="val 152053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2DFCFA-689E-DD44-A936-8BC61286791E}"/>
              </a:ext>
            </a:extLst>
          </p:cNvPr>
          <p:cNvSpPr/>
          <p:nvPr/>
        </p:nvSpPr>
        <p:spPr>
          <a:xfrm>
            <a:off x="1037151" y="1583539"/>
            <a:ext cx="4402318" cy="110293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A032164-1265-0B48-A21D-D2234E40D23F}"/>
              </a:ext>
            </a:extLst>
          </p:cNvPr>
          <p:cNvSpPr/>
          <p:nvPr/>
        </p:nvSpPr>
        <p:spPr>
          <a:xfrm>
            <a:off x="6847002" y="1583539"/>
            <a:ext cx="4402318" cy="110293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F4DE04-F80C-E848-921C-3189B3D7FEE3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3238310" y="2686475"/>
            <a:ext cx="1265723" cy="1104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9E37331-95F3-B746-A4A5-A8A88DE6B330}"/>
              </a:ext>
            </a:extLst>
          </p:cNvPr>
          <p:cNvCxnSpPr>
            <a:cxnSpLocks/>
          </p:cNvCxnSpPr>
          <p:nvPr/>
        </p:nvCxnSpPr>
        <p:spPr>
          <a:xfrm flipH="1">
            <a:off x="7704844" y="2684903"/>
            <a:ext cx="1344887" cy="1060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8278F43-0B71-884B-BAE2-7B5D38936B43}"/>
              </a:ext>
            </a:extLst>
          </p:cNvPr>
          <p:cNvSpPr/>
          <p:nvPr/>
        </p:nvSpPr>
        <p:spPr>
          <a:xfrm>
            <a:off x="4440025" y="3745744"/>
            <a:ext cx="3403077" cy="14845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Higher efficiency of the biological pump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601C0C-9CD4-8342-8CDD-3A12A646130F}"/>
              </a:ext>
            </a:extLst>
          </p:cNvPr>
          <p:cNvSpPr txBox="1"/>
          <p:nvPr/>
        </p:nvSpPr>
        <p:spPr>
          <a:xfrm>
            <a:off x="0" y="3077684"/>
            <a:ext cx="3880701" cy="30013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1600" dirty="0"/>
              <a:t>NADW:  +5Sv</a:t>
            </a:r>
          </a:p>
          <a:p>
            <a:pPr marL="180000" indent="-1800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1600" dirty="0"/>
              <a:t>AABW: -4Sv</a:t>
            </a:r>
          </a:p>
          <a:p>
            <a:pPr marL="180000" indent="-1800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1600" dirty="0"/>
              <a:t>AAIW formation: Northward</a:t>
            </a:r>
          </a:p>
          <a:p>
            <a:pPr marL="180000" indent="-1800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1600" dirty="0"/>
              <a:t>Deep water temp: +2˚C</a:t>
            </a:r>
          </a:p>
          <a:p>
            <a:pPr marL="180000" indent="-1800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1600" dirty="0"/>
              <a:t>Reduced bottom water circulation:</a:t>
            </a:r>
          </a:p>
          <a:p>
            <a:pPr marL="637200" lvl="1" indent="-1800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1600" b="1" u="sng" dirty="0"/>
              <a:t>Reduced SO ventilation</a:t>
            </a:r>
          </a:p>
          <a:p>
            <a:pPr marL="637200" lvl="1" indent="-1800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1600" b="1" u="sng" dirty="0"/>
              <a:t>Increased residence times</a:t>
            </a:r>
          </a:p>
          <a:p>
            <a:pPr marL="637200" lvl="1" indent="-1800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E49B8F-079C-E045-8128-608F78F8D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48" r="33007" b="-3"/>
          <a:stretch/>
        </p:blipFill>
        <p:spPr>
          <a:xfrm>
            <a:off x="3328415" y="2996698"/>
            <a:ext cx="8295057" cy="30702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836EB5-0B1D-0841-806A-7DF0CD81B35D}"/>
              </a:ext>
            </a:extLst>
          </p:cNvPr>
          <p:cNvSpPr/>
          <p:nvPr/>
        </p:nvSpPr>
        <p:spPr>
          <a:xfrm>
            <a:off x="65988" y="192752"/>
            <a:ext cx="12097315" cy="576986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A9F030-253B-9A4D-9097-4572C0290CF5}"/>
              </a:ext>
            </a:extLst>
          </p:cNvPr>
          <p:cNvSpPr/>
          <p:nvPr/>
        </p:nvSpPr>
        <p:spPr>
          <a:xfrm>
            <a:off x="100415" y="2533700"/>
            <a:ext cx="11931465" cy="845011"/>
          </a:xfrm>
          <a:prstGeom prst="rect">
            <a:avLst/>
          </a:prstGeom>
          <a:solidFill>
            <a:schemeClr val="accent1">
              <a:alpha val="74902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Reduced ventilation – increased remineralization and storage at depth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3" name="Curved Up Arrow 22">
            <a:extLst>
              <a:ext uri="{FF2B5EF4-FFF2-40B4-BE49-F238E27FC236}">
                <a16:creationId xmlns:a16="http://schemas.microsoft.com/office/drawing/2014/main" id="{C918C23E-A35F-5048-B8B5-D2B459648AC2}"/>
              </a:ext>
            </a:extLst>
          </p:cNvPr>
          <p:cNvSpPr/>
          <p:nvPr/>
        </p:nvSpPr>
        <p:spPr>
          <a:xfrm rot="17151993">
            <a:off x="2852078" y="3093168"/>
            <a:ext cx="3925411" cy="1705420"/>
          </a:xfrm>
          <a:prstGeom prst="curvedUpArrow">
            <a:avLst>
              <a:gd name="adj1" fmla="val 25000"/>
              <a:gd name="adj2" fmla="val 58241"/>
              <a:gd name="adj3" fmla="val 3705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2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allAtOnce"/>
      <p:bldP spid="48" grpId="0" build="allAtOnce"/>
      <p:bldP spid="28" grpId="0" animBg="1"/>
      <p:bldP spid="49" grpId="0" animBg="1"/>
      <p:bldP spid="29" grpId="0" animBg="1"/>
      <p:bldP spid="29" grpId="1" animBg="1"/>
      <p:bldP spid="50" grpId="0" animBg="1"/>
      <p:bldP spid="50" grpId="1" animBg="1"/>
      <p:bldP spid="35" grpId="0" animBg="1"/>
      <p:bldP spid="35" grpId="1" animBg="1"/>
      <p:bldP spid="19" grpId="0" animBg="1"/>
      <p:bldP spid="19" grpId="1" build="allAtOnce" animBg="1"/>
      <p:bldP spid="20" grpId="0" animBg="1"/>
      <p:bldP spid="22" grpId="0" animBg="1"/>
      <p:bldP spid="23" grpId="0" animBg="1"/>
      <p:bldP spid="2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CC486-88BA-4B4D-8399-EEF2C83D3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00" y="5169600"/>
            <a:ext cx="4730400" cy="1070266"/>
          </a:xfrm>
        </p:spPr>
        <p:txBody>
          <a:bodyPr>
            <a:normAutofit/>
          </a:bodyPr>
          <a:lstStyle/>
          <a:p>
            <a:r>
              <a:rPr lang="en-US" sz="2400" dirty="0"/>
              <a:t>Dr. </a:t>
            </a:r>
            <a:r>
              <a:rPr lang="en-US" sz="2400" dirty="0" err="1"/>
              <a:t>Dipayan</a:t>
            </a:r>
            <a:r>
              <a:rPr lang="en-US" sz="2400" dirty="0"/>
              <a:t> Choudhury</a:t>
            </a:r>
            <a:endParaRPr lang="en-US" sz="2400" baseline="30000" dirty="0"/>
          </a:p>
          <a:p>
            <a:endParaRPr lang="en-US" sz="1400" dirty="0"/>
          </a:p>
          <a:p>
            <a:r>
              <a:rPr lang="en-AU" sz="1600" dirty="0">
                <a:hlinkClick r:id="rId2"/>
              </a:rPr>
              <a:t>d.choudhury@unsw.edu.au</a:t>
            </a:r>
            <a:r>
              <a:rPr lang="en-AU" sz="1600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Placeholder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BB7C18-3C33-5B41-9B30-C2F5F082A0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0764" t="35751" r="54142" b="33551"/>
          <a:stretch/>
        </p:blipFill>
        <p:spPr>
          <a:xfrm>
            <a:off x="844827" y="0"/>
            <a:ext cx="5058257" cy="5015751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946593-0DBC-8249-BA58-CB68106F6924}"/>
              </a:ext>
            </a:extLst>
          </p:cNvPr>
          <p:cNvSpPr txBox="1">
            <a:spLocks/>
          </p:cNvSpPr>
          <p:nvPr/>
        </p:nvSpPr>
        <p:spPr>
          <a:xfrm>
            <a:off x="205200" y="6324600"/>
            <a:ext cx="6128266" cy="53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﻿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aseline="30000" dirty="0"/>
              <a:t>1 </a:t>
            </a:r>
            <a:r>
              <a:rPr lang="en-AU" dirty="0"/>
              <a:t>Climate Change Research Centre, University of New South Wales, Sydney NSW, Australia</a:t>
            </a:r>
          </a:p>
          <a:p>
            <a:r>
              <a:rPr lang="en-AU" baseline="30000" dirty="0"/>
              <a:t>2 </a:t>
            </a:r>
            <a:r>
              <a:rPr lang="en-AU" dirty="0"/>
              <a:t>ARC Centre of Excellence for Climate Extremes, University of New South Wales, Sydney </a:t>
            </a:r>
            <a:r>
              <a:rPr lang="en-AU" dirty="0" err="1"/>
              <a:t>NSW,Australia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64B16-2A54-0244-B7D7-5C8BF6EAE941}"/>
              </a:ext>
            </a:extLst>
          </p:cNvPr>
          <p:cNvSpPr txBox="1"/>
          <p:nvPr/>
        </p:nvSpPr>
        <p:spPr>
          <a:xfrm>
            <a:off x="6734175" y="153384"/>
            <a:ext cx="54578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/>
              <a:t>Stronger outgassing at LIG compared to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/>
              <a:t>Primarily driven by SST</a:t>
            </a:r>
          </a:p>
          <a:p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/>
              <a:t>Partly compensated by DIC: </a:t>
            </a:r>
            <a:r>
              <a:rPr lang="en-AU" sz="3600"/>
              <a:t>circulation changes and </a:t>
            </a:r>
            <a:r>
              <a:rPr lang="en-AU" sz="3600" dirty="0"/>
              <a:t>a more efficient biological pump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0768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1_Arial.potx" id="{7AF85D01-0D98-4808-B308-5C979518732A}" vid="{E54996E4-9D1B-435E-8F90-66B0ECAA79A2}"/>
    </a:ext>
  </a:extLst>
</a:theme>
</file>

<file path=ppt/theme/theme2.xml><?xml version="1.0" encoding="utf-8"?>
<a:theme xmlns:a="http://schemas.openxmlformats.org/drawingml/2006/main" name="1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1_Arial.potx" id="{7AF85D01-0D98-4808-B308-5C979518732A}" vid="{4AE740AE-78B2-4FA8-91B8-C742AEB9CD4D}"/>
    </a:ext>
  </a:extLst>
</a:theme>
</file>

<file path=ppt/theme/theme3.xml><?xml version="1.0" encoding="utf-8"?>
<a:theme xmlns:a="http://schemas.openxmlformats.org/drawingml/2006/main" name="2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1_Arial.potx" id="{7AF85D01-0D98-4808-B308-5C979518732A}" vid="{E68BFF85-257F-45DE-A0EB-FC659307857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4866</TotalTime>
  <Words>995</Words>
  <Application>Microsoft Macintosh PowerPoint</Application>
  <PresentationFormat>Widescreen</PresentationFormat>
  <Paragraphs>110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Office Theme</vt:lpstr>
      <vt:lpstr>1_Custom Design</vt:lpstr>
      <vt:lpstr>2_Custom Design</vt:lpstr>
      <vt:lpstr>Carbon cycle feedbacks in a warmer Southern Ocean</vt:lpstr>
      <vt:lpstr>The Last Interglacial (127ka)</vt:lpstr>
      <vt:lpstr>lig127k equilibrium simulation</vt:lpstr>
      <vt:lpstr>Physical changes and CO2 flux</vt:lpstr>
      <vt:lpstr>Sea surface pCO2 decomposition</vt:lpstr>
      <vt:lpstr>pCO2 decomposition summary</vt:lpstr>
      <vt:lpstr>Deep ocean changes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Dipayan Choudhury</dc:creator>
  <cp:lastModifiedBy>Dipayan Choudhury</cp:lastModifiedBy>
  <cp:revision>3</cp:revision>
  <dcterms:created xsi:type="dcterms:W3CDTF">2021-05-31T05:20:56Z</dcterms:created>
  <dcterms:modified xsi:type="dcterms:W3CDTF">2021-06-09T01:14:42Z</dcterms:modified>
</cp:coreProperties>
</file>